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70" r:id="rId4"/>
    <p:sldId id="260" r:id="rId5"/>
    <p:sldId id="258" r:id="rId6"/>
    <p:sldId id="266" r:id="rId7"/>
    <p:sldId id="271" r:id="rId8"/>
    <p:sldId id="272" r:id="rId9"/>
    <p:sldId id="277" r:id="rId10"/>
    <p:sldId id="263" r:id="rId11"/>
    <p:sldId id="264" r:id="rId12"/>
    <p:sldId id="273" r:id="rId13"/>
    <p:sldId id="274" r:id="rId14"/>
    <p:sldId id="275" r:id="rId15"/>
    <p:sldId id="276" r:id="rId16"/>
    <p:sldId id="278" r:id="rId17"/>
    <p:sldId id="267" r:id="rId18"/>
    <p:sldId id="268" r:id="rId19"/>
    <p:sldId id="26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2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98CA7-F0C3-42B6-9FDA-58D90FD21649}" type="datetimeFigureOut">
              <a:rPr lang="en-US" smtClean="0"/>
              <a:t>2/16/2021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0A269-5AFD-4B27-B562-1E035F05F12F}" type="slidenum">
              <a:rPr lang="en-US" smtClean="0"/>
              <a:t>‹#›</a:t>
            </a:fld>
            <a:endParaRPr lang="en-US"/>
          </a:p>
        </p:txBody>
      </p:sp>
    </p:spTree>
    <p:extLst>
      <p:ext uri="{BB962C8B-B14F-4D97-AF65-F5344CB8AC3E}">
        <p14:creationId xmlns:p14="http://schemas.microsoft.com/office/powerpoint/2010/main" val="204121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A86E5-BE31-4835-862E-EDFD28D68030}" type="slidenum">
              <a:rPr lang="en-US" smtClean="0"/>
              <a:t>6</a:t>
            </a:fld>
            <a:endParaRPr lang="en-US"/>
          </a:p>
        </p:txBody>
      </p:sp>
    </p:spTree>
    <p:extLst>
      <p:ext uri="{BB962C8B-B14F-4D97-AF65-F5344CB8AC3E}">
        <p14:creationId xmlns:p14="http://schemas.microsoft.com/office/powerpoint/2010/main" val="2414002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2207BC-44DA-4C74-8697-54CC310850F6}"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F239C-7671-44D8-8CCF-EDFD81832447}" type="slidenum">
              <a:rPr lang="en-US" smtClean="0"/>
              <a:t>‹#›</a:t>
            </a:fld>
            <a:endParaRPr lang="en-US"/>
          </a:p>
        </p:txBody>
      </p:sp>
    </p:spTree>
    <p:extLst>
      <p:ext uri="{BB962C8B-B14F-4D97-AF65-F5344CB8AC3E}">
        <p14:creationId xmlns:p14="http://schemas.microsoft.com/office/powerpoint/2010/main" val="3614957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2207BC-44DA-4C74-8697-54CC310850F6}"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F239C-7671-44D8-8CCF-EDFD81832447}" type="slidenum">
              <a:rPr lang="en-US" smtClean="0"/>
              <a:t>‹#›</a:t>
            </a:fld>
            <a:endParaRPr lang="en-US"/>
          </a:p>
        </p:txBody>
      </p:sp>
    </p:spTree>
    <p:extLst>
      <p:ext uri="{BB962C8B-B14F-4D97-AF65-F5344CB8AC3E}">
        <p14:creationId xmlns:p14="http://schemas.microsoft.com/office/powerpoint/2010/main" val="10027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2207BC-44DA-4C74-8697-54CC310850F6}"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F239C-7671-44D8-8CCF-EDFD81832447}" type="slidenum">
              <a:rPr lang="en-US" smtClean="0"/>
              <a:t>‹#›</a:t>
            </a:fld>
            <a:endParaRPr lang="en-US"/>
          </a:p>
        </p:txBody>
      </p:sp>
    </p:spTree>
    <p:extLst>
      <p:ext uri="{BB962C8B-B14F-4D97-AF65-F5344CB8AC3E}">
        <p14:creationId xmlns:p14="http://schemas.microsoft.com/office/powerpoint/2010/main" val="103774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2207BC-44DA-4C74-8697-54CC310850F6}"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F239C-7671-44D8-8CCF-EDFD81832447}" type="slidenum">
              <a:rPr lang="en-US" smtClean="0"/>
              <a:t>‹#›</a:t>
            </a:fld>
            <a:endParaRPr lang="en-US"/>
          </a:p>
        </p:txBody>
      </p:sp>
    </p:spTree>
    <p:extLst>
      <p:ext uri="{BB962C8B-B14F-4D97-AF65-F5344CB8AC3E}">
        <p14:creationId xmlns:p14="http://schemas.microsoft.com/office/powerpoint/2010/main" val="7961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2207BC-44DA-4C74-8697-54CC310850F6}"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F239C-7671-44D8-8CCF-EDFD81832447}" type="slidenum">
              <a:rPr lang="en-US" smtClean="0"/>
              <a:t>‹#›</a:t>
            </a:fld>
            <a:endParaRPr lang="en-US"/>
          </a:p>
        </p:txBody>
      </p:sp>
    </p:spTree>
    <p:extLst>
      <p:ext uri="{BB962C8B-B14F-4D97-AF65-F5344CB8AC3E}">
        <p14:creationId xmlns:p14="http://schemas.microsoft.com/office/powerpoint/2010/main" val="115771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2207BC-44DA-4C74-8697-54CC310850F6}"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F239C-7671-44D8-8CCF-EDFD81832447}" type="slidenum">
              <a:rPr lang="en-US" smtClean="0"/>
              <a:t>‹#›</a:t>
            </a:fld>
            <a:endParaRPr lang="en-US"/>
          </a:p>
        </p:txBody>
      </p:sp>
    </p:spTree>
    <p:extLst>
      <p:ext uri="{BB962C8B-B14F-4D97-AF65-F5344CB8AC3E}">
        <p14:creationId xmlns:p14="http://schemas.microsoft.com/office/powerpoint/2010/main" val="90995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2207BC-44DA-4C74-8697-54CC310850F6}"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6F239C-7671-44D8-8CCF-EDFD81832447}" type="slidenum">
              <a:rPr lang="en-US" smtClean="0"/>
              <a:t>‹#›</a:t>
            </a:fld>
            <a:endParaRPr lang="en-US"/>
          </a:p>
        </p:txBody>
      </p:sp>
    </p:spTree>
    <p:extLst>
      <p:ext uri="{BB962C8B-B14F-4D97-AF65-F5344CB8AC3E}">
        <p14:creationId xmlns:p14="http://schemas.microsoft.com/office/powerpoint/2010/main" val="375155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2207BC-44DA-4C74-8697-54CC310850F6}"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6F239C-7671-44D8-8CCF-EDFD81832447}" type="slidenum">
              <a:rPr lang="en-US" smtClean="0"/>
              <a:t>‹#›</a:t>
            </a:fld>
            <a:endParaRPr lang="en-US"/>
          </a:p>
        </p:txBody>
      </p:sp>
    </p:spTree>
    <p:extLst>
      <p:ext uri="{BB962C8B-B14F-4D97-AF65-F5344CB8AC3E}">
        <p14:creationId xmlns:p14="http://schemas.microsoft.com/office/powerpoint/2010/main" val="399607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207BC-44DA-4C74-8697-54CC310850F6}"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F239C-7671-44D8-8CCF-EDFD81832447}" type="slidenum">
              <a:rPr lang="en-US" smtClean="0"/>
              <a:t>‹#›</a:t>
            </a:fld>
            <a:endParaRPr lang="en-US"/>
          </a:p>
        </p:txBody>
      </p:sp>
    </p:spTree>
    <p:extLst>
      <p:ext uri="{BB962C8B-B14F-4D97-AF65-F5344CB8AC3E}">
        <p14:creationId xmlns:p14="http://schemas.microsoft.com/office/powerpoint/2010/main" val="237476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2207BC-44DA-4C74-8697-54CC310850F6}"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F239C-7671-44D8-8CCF-EDFD81832447}" type="slidenum">
              <a:rPr lang="en-US" smtClean="0"/>
              <a:t>‹#›</a:t>
            </a:fld>
            <a:endParaRPr lang="en-US"/>
          </a:p>
        </p:txBody>
      </p:sp>
    </p:spTree>
    <p:extLst>
      <p:ext uri="{BB962C8B-B14F-4D97-AF65-F5344CB8AC3E}">
        <p14:creationId xmlns:p14="http://schemas.microsoft.com/office/powerpoint/2010/main" val="134763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2207BC-44DA-4C74-8697-54CC310850F6}"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F239C-7671-44D8-8CCF-EDFD81832447}" type="slidenum">
              <a:rPr lang="en-US" smtClean="0"/>
              <a:t>‹#›</a:t>
            </a:fld>
            <a:endParaRPr lang="en-US"/>
          </a:p>
        </p:txBody>
      </p:sp>
    </p:spTree>
    <p:extLst>
      <p:ext uri="{BB962C8B-B14F-4D97-AF65-F5344CB8AC3E}">
        <p14:creationId xmlns:p14="http://schemas.microsoft.com/office/powerpoint/2010/main" val="138424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207BC-44DA-4C74-8697-54CC310850F6}" type="datetimeFigureOut">
              <a:rPr lang="en-US" smtClean="0"/>
              <a:t>2/16/2021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F239C-7671-44D8-8CCF-EDFD81832447}" type="slidenum">
              <a:rPr lang="en-US" smtClean="0"/>
              <a:t>‹#›</a:t>
            </a:fld>
            <a:endParaRPr lang="en-US"/>
          </a:p>
        </p:txBody>
      </p:sp>
    </p:spTree>
    <p:extLst>
      <p:ext uri="{BB962C8B-B14F-4D97-AF65-F5344CB8AC3E}">
        <p14:creationId xmlns:p14="http://schemas.microsoft.com/office/powerpoint/2010/main" val="2647927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sDqeUT1X62u0Hz6oyDxjqHFOKyhY_RM3/view?usp=sharing" TargetMode="External"/><Relationship Id="rId2" Type="http://schemas.openxmlformats.org/officeDocument/2006/relationships/hyperlink" Target="https://drive.google.com/file/d/1YzTXKSRnwSSu-FnDdCX55rHGdgS_bRaS/view?usp=sharing" TargetMode="External"/><Relationship Id="rId1" Type="http://schemas.openxmlformats.org/officeDocument/2006/relationships/slideLayout" Target="../slideLayouts/slideLayout2.xml"/><Relationship Id="rId5" Type="http://schemas.openxmlformats.org/officeDocument/2006/relationships/hyperlink" Target="https://drive.google.com/file/d/1CulBBmU25sA6ujyi3cjxyVUXTbLuQp0_/view" TargetMode="External"/><Relationship Id="rId4" Type="http://schemas.openxmlformats.org/officeDocument/2006/relationships/hyperlink" Target="https://drive.google.com/file/d/0B1eHjCfNO8qPS3JfM3Atb2pkbVE/view"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3.web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drive.google.com/file/d/1FT9wOVmF7pP0RkliOHGQx8CXCUfIvw69/view?usp=shari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9981" y="2302519"/>
            <a:ext cx="6858000" cy="1669117"/>
          </a:xfrm>
        </p:spPr>
        <p:txBody>
          <a:bodyPr>
            <a:normAutofit fontScale="70000" lnSpcReduction="20000"/>
          </a:bodyPr>
          <a:lstStyle/>
          <a:p>
            <a:r>
              <a:rPr lang="en-US" sz="6700" b="1" dirty="0" smtClean="0"/>
              <a:t>Yoga for Athletes</a:t>
            </a:r>
          </a:p>
          <a:p>
            <a:endParaRPr lang="en-US" sz="2300" b="1" dirty="0" smtClean="0"/>
          </a:p>
          <a:p>
            <a:r>
              <a:rPr lang="en-US" sz="4000" dirty="0" smtClean="0"/>
              <a:t>Renee Harrington</a:t>
            </a:r>
          </a:p>
          <a:p>
            <a:r>
              <a:rPr lang="en-US" sz="2900" dirty="0" smtClean="0"/>
              <a:t>M.S. Exercise Science, E-RYT 500, Senior Master Trainer</a:t>
            </a:r>
            <a:endParaRPr lang="en-US" sz="2900" dirty="0"/>
          </a:p>
        </p:txBody>
      </p:sp>
      <p:pic>
        <p:nvPicPr>
          <p:cNvPr id="4" name="Picture 3"/>
          <p:cNvPicPr>
            <a:picLocks noChangeAspect="1"/>
          </p:cNvPicPr>
          <p:nvPr/>
        </p:nvPicPr>
        <p:blipFill>
          <a:blip r:embed="rId2"/>
          <a:stretch>
            <a:fillRect/>
          </a:stretch>
        </p:blipFill>
        <p:spPr>
          <a:xfrm>
            <a:off x="461817" y="221000"/>
            <a:ext cx="3177310" cy="1159909"/>
          </a:xfrm>
          <a:prstGeom prst="rect">
            <a:avLst/>
          </a:prstGeom>
        </p:spPr>
      </p:pic>
      <p:pic>
        <p:nvPicPr>
          <p:cNvPr id="5" name="Picture 4"/>
          <p:cNvPicPr>
            <a:picLocks noChangeAspect="1"/>
          </p:cNvPicPr>
          <p:nvPr/>
        </p:nvPicPr>
        <p:blipFill rotWithShape="1">
          <a:blip r:embed="rId3"/>
          <a:srcRect t="14661"/>
          <a:stretch/>
        </p:blipFill>
        <p:spPr>
          <a:xfrm>
            <a:off x="669636" y="4030796"/>
            <a:ext cx="7998690" cy="2827204"/>
          </a:xfrm>
          <a:prstGeom prst="rect">
            <a:avLst/>
          </a:prstGeom>
        </p:spPr>
      </p:pic>
      <p:pic>
        <p:nvPicPr>
          <p:cNvPr id="6" name="Picture 5"/>
          <p:cNvPicPr>
            <a:picLocks noChangeAspect="1"/>
          </p:cNvPicPr>
          <p:nvPr/>
        </p:nvPicPr>
        <p:blipFill rotWithShape="1">
          <a:blip r:embed="rId4"/>
          <a:srcRect t="13556" b="8431"/>
          <a:stretch/>
        </p:blipFill>
        <p:spPr bwMode="auto">
          <a:xfrm>
            <a:off x="6640945" y="430088"/>
            <a:ext cx="1690254" cy="7417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8129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Breath Practices for Athletes</a:t>
            </a:r>
            <a:endParaRPr lang="en-US" sz="4000" dirty="0"/>
          </a:p>
        </p:txBody>
      </p:sp>
      <p:sp>
        <p:nvSpPr>
          <p:cNvPr id="3" name="Content Placeholder 2"/>
          <p:cNvSpPr>
            <a:spLocks noGrp="1"/>
          </p:cNvSpPr>
          <p:nvPr>
            <p:ph idx="1"/>
          </p:nvPr>
        </p:nvSpPr>
        <p:spPr/>
        <p:txBody>
          <a:bodyPr/>
          <a:lstStyle/>
          <a:p>
            <a:r>
              <a:rPr lang="en-US" dirty="0" smtClean="0"/>
              <a:t>The quality of breath will determine quality of performance</a:t>
            </a:r>
          </a:p>
          <a:p>
            <a:pPr lvl="1"/>
            <a:r>
              <a:rPr lang="en-US" dirty="0" smtClean="0"/>
              <a:t>Improves aerobic capacity </a:t>
            </a:r>
          </a:p>
          <a:p>
            <a:pPr lvl="1"/>
            <a:r>
              <a:rPr lang="en-US" dirty="0"/>
              <a:t>T</a:t>
            </a:r>
            <a:r>
              <a:rPr lang="en-US" dirty="0" smtClean="0"/>
              <a:t>rains parasympathetic nervous system</a:t>
            </a:r>
          </a:p>
          <a:p>
            <a:pPr lvl="1"/>
            <a:r>
              <a:rPr lang="en-US" dirty="0" smtClean="0"/>
              <a:t>Some are energizing, others are calming</a:t>
            </a:r>
          </a:p>
          <a:p>
            <a:pPr marL="457200" lvl="1" indent="0">
              <a:buNone/>
            </a:pPr>
            <a:endParaRPr lang="en-US" dirty="0" smtClean="0"/>
          </a:p>
          <a:p>
            <a:r>
              <a:rPr lang="en-US" dirty="0" smtClean="0"/>
              <a:t>Can use breath with visualization/meditation </a:t>
            </a:r>
            <a:endParaRPr lang="en-US" dirty="0"/>
          </a:p>
        </p:txBody>
      </p:sp>
    </p:spTree>
    <p:extLst>
      <p:ext uri="{BB962C8B-B14F-4D97-AF65-F5344CB8AC3E}">
        <p14:creationId xmlns:p14="http://schemas.microsoft.com/office/powerpoint/2010/main" val="2283293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Breath Practices for Athletes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27" t="6127" r="3381" b="4877"/>
          <a:stretch/>
        </p:blipFill>
        <p:spPr>
          <a:xfrm>
            <a:off x="406313" y="1408667"/>
            <a:ext cx="3281276" cy="239484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193" b="2904"/>
          <a:stretch/>
        </p:blipFill>
        <p:spPr>
          <a:xfrm>
            <a:off x="4457816" y="1634411"/>
            <a:ext cx="4461164" cy="1916875"/>
          </a:xfrm>
          <a:prstGeom prst="rect">
            <a:avLst/>
          </a:prstGeom>
        </p:spPr>
      </p:pic>
      <p:pic>
        <p:nvPicPr>
          <p:cNvPr id="6"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24210" b="28982"/>
          <a:stretch/>
        </p:blipFill>
        <p:spPr>
          <a:xfrm>
            <a:off x="931585" y="4245178"/>
            <a:ext cx="7200242" cy="2414932"/>
          </a:xfrm>
          <a:prstGeom prst="rect">
            <a:avLst/>
          </a:prstGeom>
        </p:spPr>
      </p:pic>
      <p:sp>
        <p:nvSpPr>
          <p:cNvPr id="7" name="TextBox 6"/>
          <p:cNvSpPr txBox="1"/>
          <p:nvPr/>
        </p:nvSpPr>
        <p:spPr>
          <a:xfrm>
            <a:off x="661497" y="3986621"/>
            <a:ext cx="2770909" cy="369332"/>
          </a:xfrm>
          <a:prstGeom prst="rect">
            <a:avLst/>
          </a:prstGeom>
          <a:noFill/>
        </p:spPr>
        <p:txBody>
          <a:bodyPr wrap="square" rtlCol="0">
            <a:spAutoFit/>
          </a:bodyPr>
          <a:lstStyle/>
          <a:p>
            <a:pPr algn="ctr"/>
            <a:r>
              <a:rPr lang="en-US" b="1" dirty="0" smtClean="0"/>
              <a:t>Diaphragmatic Breath</a:t>
            </a:r>
            <a:endParaRPr lang="en-US" b="1" dirty="0"/>
          </a:p>
        </p:txBody>
      </p:sp>
      <p:sp>
        <p:nvSpPr>
          <p:cNvPr id="8" name="TextBox 7"/>
          <p:cNvSpPr txBox="1"/>
          <p:nvPr/>
        </p:nvSpPr>
        <p:spPr>
          <a:xfrm>
            <a:off x="5360918" y="3986621"/>
            <a:ext cx="2770909" cy="369332"/>
          </a:xfrm>
          <a:prstGeom prst="rect">
            <a:avLst/>
          </a:prstGeom>
          <a:noFill/>
        </p:spPr>
        <p:txBody>
          <a:bodyPr wrap="square" rtlCol="0">
            <a:spAutoFit/>
          </a:bodyPr>
          <a:lstStyle/>
          <a:p>
            <a:pPr algn="ctr"/>
            <a:r>
              <a:rPr lang="en-US" b="1" dirty="0" smtClean="0"/>
              <a:t>Alternate Nostril Breath</a:t>
            </a:r>
            <a:endParaRPr lang="en-US" b="1" dirty="0"/>
          </a:p>
        </p:txBody>
      </p:sp>
      <p:sp>
        <p:nvSpPr>
          <p:cNvPr id="9" name="TextBox 8"/>
          <p:cNvSpPr txBox="1"/>
          <p:nvPr/>
        </p:nvSpPr>
        <p:spPr>
          <a:xfrm>
            <a:off x="2982554" y="6475444"/>
            <a:ext cx="2770909" cy="369332"/>
          </a:xfrm>
          <a:prstGeom prst="rect">
            <a:avLst/>
          </a:prstGeom>
          <a:noFill/>
        </p:spPr>
        <p:txBody>
          <a:bodyPr wrap="square" rtlCol="0">
            <a:spAutoFit/>
          </a:bodyPr>
          <a:lstStyle/>
          <a:p>
            <a:pPr algn="ctr"/>
            <a:r>
              <a:rPr lang="en-US" b="1" dirty="0" smtClean="0"/>
              <a:t>Breath of Joy</a:t>
            </a:r>
            <a:endParaRPr lang="en-US" b="1" dirty="0"/>
          </a:p>
        </p:txBody>
      </p:sp>
    </p:spTree>
    <p:extLst>
      <p:ext uri="{BB962C8B-B14F-4D97-AF65-F5344CB8AC3E}">
        <p14:creationId xmlns:p14="http://schemas.microsoft.com/office/powerpoint/2010/main" val="3773971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opentextbc.ca/introductiontopsychology/wp-content/uploads/sites/9/2013/11/6e01e8da7b6d3b8c3d50dca3ba8f764e.jpg"/>
          <p:cNvPicPr>
            <a:picLocks noChangeAspect="1" noChangeArrowheads="1"/>
          </p:cNvPicPr>
          <p:nvPr/>
        </p:nvPicPr>
        <p:blipFill rotWithShape="1">
          <a:blip r:embed="rId2" cstate="print"/>
          <a:srcRect l="9284" t="6514" r="8143" b="4903"/>
          <a:stretch/>
        </p:blipFill>
        <p:spPr bwMode="auto">
          <a:xfrm>
            <a:off x="5204792" y="2458529"/>
            <a:ext cx="3939208" cy="4399471"/>
          </a:xfrm>
          <a:prstGeom prst="rect">
            <a:avLst/>
          </a:prstGeom>
          <a:noFill/>
        </p:spPr>
      </p:pic>
      <p:sp>
        <p:nvSpPr>
          <p:cNvPr id="2" name="Title 1"/>
          <p:cNvSpPr>
            <a:spLocks noGrp="1"/>
          </p:cNvSpPr>
          <p:nvPr>
            <p:ph type="title"/>
          </p:nvPr>
        </p:nvSpPr>
        <p:spPr/>
        <p:txBody>
          <a:bodyPr>
            <a:normAutofit/>
          </a:bodyPr>
          <a:lstStyle/>
          <a:p>
            <a:pPr algn="ctr"/>
            <a:r>
              <a:rPr lang="en-US" sz="4000" dirty="0" smtClean="0"/>
              <a:t>Exercise and Stress</a:t>
            </a:r>
            <a:endParaRPr lang="en-US" sz="4000" dirty="0"/>
          </a:p>
        </p:txBody>
      </p:sp>
      <p:sp>
        <p:nvSpPr>
          <p:cNvPr id="3" name="Content Placeholder 2"/>
          <p:cNvSpPr>
            <a:spLocks noGrp="1"/>
          </p:cNvSpPr>
          <p:nvPr>
            <p:ph idx="1"/>
          </p:nvPr>
        </p:nvSpPr>
        <p:spPr/>
        <p:txBody>
          <a:bodyPr/>
          <a:lstStyle/>
          <a:p>
            <a:r>
              <a:rPr lang="en-US" dirty="0" smtClean="0"/>
              <a:t>Stress – HPA Axis can impact</a:t>
            </a:r>
          </a:p>
          <a:p>
            <a:pPr lvl="1"/>
            <a:r>
              <a:rPr lang="en-US" dirty="0"/>
              <a:t>Hypothalamus-Pituitary-Adrenal Axis</a:t>
            </a:r>
          </a:p>
          <a:p>
            <a:pPr lvl="1"/>
            <a:r>
              <a:rPr lang="en-US" dirty="0" smtClean="0"/>
              <a:t>Neuroendocrine </a:t>
            </a:r>
            <a:r>
              <a:rPr lang="en-US" dirty="0"/>
              <a:t>feedback </a:t>
            </a:r>
            <a:r>
              <a:rPr lang="en-US" dirty="0" smtClean="0"/>
              <a:t>loop</a:t>
            </a:r>
          </a:p>
          <a:p>
            <a:pPr lvl="1"/>
            <a:r>
              <a:rPr lang="en-US" dirty="0"/>
              <a:t>Release of hormones</a:t>
            </a:r>
          </a:p>
          <a:p>
            <a:pPr lvl="1"/>
            <a:r>
              <a:rPr lang="en-US" dirty="0" smtClean="0"/>
              <a:t>Activated </a:t>
            </a:r>
            <a:r>
              <a:rPr lang="en-US" dirty="0"/>
              <a:t>during stress</a:t>
            </a: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527" y="4036385"/>
            <a:ext cx="3315051" cy="2821615"/>
          </a:xfrm>
          <a:prstGeom prst="rect">
            <a:avLst/>
          </a:prstGeom>
        </p:spPr>
      </p:pic>
    </p:spTree>
    <p:extLst>
      <p:ext uri="{BB962C8B-B14F-4D97-AF65-F5344CB8AC3E}">
        <p14:creationId xmlns:p14="http://schemas.microsoft.com/office/powerpoint/2010/main" val="173301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Cortisol Levels</a:t>
            </a:r>
            <a:endParaRPr lang="en-US" sz="4000" dirty="0"/>
          </a:p>
        </p:txBody>
      </p:sp>
      <p:sp>
        <p:nvSpPr>
          <p:cNvPr id="3" name="Content Placeholder 2"/>
          <p:cNvSpPr>
            <a:spLocks noGrp="1"/>
          </p:cNvSpPr>
          <p:nvPr>
            <p:ph idx="1"/>
          </p:nvPr>
        </p:nvSpPr>
        <p:spPr/>
        <p:txBody>
          <a:bodyPr>
            <a:normAutofit lnSpcReduction="10000"/>
          </a:bodyPr>
          <a:lstStyle/>
          <a:p>
            <a:r>
              <a:rPr lang="en-US" sz="2600" dirty="0"/>
              <a:t>Ideally cortisol is high in the morning and tapers off through the day and evening</a:t>
            </a:r>
          </a:p>
          <a:p>
            <a:r>
              <a:rPr lang="en-US" sz="2600" dirty="0" smtClean="0"/>
              <a:t>Normally </a:t>
            </a:r>
            <a:r>
              <a:rPr lang="en-US" sz="2600" dirty="0"/>
              <a:t>lowest around 3:00 am, begins to rise in early hours, and peaks around 8:00 am</a:t>
            </a:r>
          </a:p>
          <a:p>
            <a:r>
              <a:rPr lang="en-US" sz="2600" dirty="0" smtClean="0"/>
              <a:t>When </a:t>
            </a:r>
            <a:r>
              <a:rPr lang="en-US" sz="2600" dirty="0"/>
              <a:t>chronically stressed, the body releases cortisol at all hours which can lead to adrenal exhaustion</a:t>
            </a:r>
          </a:p>
          <a:p>
            <a:r>
              <a:rPr lang="en-US" sz="2600" dirty="0" smtClean="0"/>
              <a:t>Other </a:t>
            </a:r>
            <a:r>
              <a:rPr lang="en-US" sz="2600" dirty="0"/>
              <a:t>contributors: </a:t>
            </a:r>
          </a:p>
          <a:p>
            <a:pPr lvl="1"/>
            <a:r>
              <a:rPr lang="en-US" dirty="0" smtClean="0"/>
              <a:t>sustained </a:t>
            </a:r>
            <a:r>
              <a:rPr lang="en-US" dirty="0"/>
              <a:t>periods of inadequate sleep </a:t>
            </a:r>
          </a:p>
          <a:p>
            <a:pPr lvl="1"/>
            <a:r>
              <a:rPr lang="en-US" dirty="0" smtClean="0"/>
              <a:t>general </a:t>
            </a:r>
            <a:r>
              <a:rPr lang="en-US" dirty="0"/>
              <a:t>lack of physical and mental rest</a:t>
            </a:r>
          </a:p>
          <a:p>
            <a:pPr lvl="1"/>
            <a:r>
              <a:rPr lang="en-US" dirty="0" smtClean="0"/>
              <a:t>too </a:t>
            </a:r>
            <a:r>
              <a:rPr lang="en-US" dirty="0"/>
              <a:t>much caffeine</a:t>
            </a:r>
          </a:p>
          <a:p>
            <a:pPr lvl="1"/>
            <a:r>
              <a:rPr lang="en-US" dirty="0" smtClean="0"/>
              <a:t>lack </a:t>
            </a:r>
            <a:r>
              <a:rPr lang="en-US" dirty="0"/>
              <a:t>of proper diet</a:t>
            </a:r>
          </a:p>
          <a:p>
            <a:endParaRPr lang="en-US" dirty="0"/>
          </a:p>
        </p:txBody>
      </p:sp>
    </p:spTree>
    <p:extLst>
      <p:ext uri="{BB962C8B-B14F-4D97-AF65-F5344CB8AC3E}">
        <p14:creationId xmlns:p14="http://schemas.microsoft.com/office/powerpoint/2010/main" val="263210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Cortisol High Early Morning"/>
          <p:cNvPicPr/>
          <p:nvPr/>
        </p:nvPicPr>
        <p:blipFill rotWithShape="1">
          <a:blip r:embed="rId2">
            <a:extLst>
              <a:ext uri="{28A0092B-C50C-407E-A947-70E740481C1C}">
                <a14:useLocalDpi xmlns:a14="http://schemas.microsoft.com/office/drawing/2010/main" val="0"/>
              </a:ext>
            </a:extLst>
          </a:blip>
          <a:srcRect l="4188" t="8101" r="5748" b="12837"/>
          <a:stretch/>
        </p:blipFill>
        <p:spPr bwMode="auto">
          <a:xfrm>
            <a:off x="0" y="297872"/>
            <a:ext cx="4572000" cy="2902528"/>
          </a:xfrm>
          <a:prstGeom prst="rect">
            <a:avLst/>
          </a:prstGeom>
          <a:noFill/>
          <a:ln>
            <a:noFill/>
          </a:ln>
          <a:extLst>
            <a:ext uri="{53640926-AAD7-44D8-BBD7-CCE9431645EC}">
              <a14:shadowObscured xmlns:a14="http://schemas.microsoft.com/office/drawing/2010/main"/>
            </a:ext>
          </a:extLst>
        </p:spPr>
      </p:pic>
      <p:pic>
        <p:nvPicPr>
          <p:cNvPr id="5" name="Picture 4" descr="Cortisol High Throughout"/>
          <p:cNvPicPr/>
          <p:nvPr/>
        </p:nvPicPr>
        <p:blipFill rotWithShape="1">
          <a:blip r:embed="rId3">
            <a:extLst>
              <a:ext uri="{28A0092B-C50C-407E-A947-70E740481C1C}">
                <a14:useLocalDpi xmlns:a14="http://schemas.microsoft.com/office/drawing/2010/main" val="0"/>
              </a:ext>
            </a:extLst>
          </a:blip>
          <a:srcRect l="3665" t="7822" r="5720" b="13385"/>
          <a:stretch/>
        </p:blipFill>
        <p:spPr bwMode="auto">
          <a:xfrm>
            <a:off x="4572000" y="301752"/>
            <a:ext cx="4572000" cy="2898648"/>
          </a:xfrm>
          <a:prstGeom prst="rect">
            <a:avLst/>
          </a:prstGeom>
          <a:noFill/>
          <a:ln>
            <a:noFill/>
          </a:ln>
          <a:extLst>
            <a:ext uri="{53640926-AAD7-44D8-BBD7-CCE9431645EC}">
              <a14:shadowObscured xmlns:a14="http://schemas.microsoft.com/office/drawing/2010/main"/>
            </a:ext>
          </a:extLst>
        </p:spPr>
      </p:pic>
      <p:pic>
        <p:nvPicPr>
          <p:cNvPr id="6" name="Content Placeholder 5" descr="Cortisol High Evening"/>
          <p:cNvPicPr>
            <a:picLocks noGrp="1"/>
          </p:cNvPicPr>
          <p:nvPr>
            <p:ph idx="1"/>
          </p:nvPr>
        </p:nvPicPr>
        <p:blipFill rotWithShape="1">
          <a:blip r:embed="rId4">
            <a:extLst>
              <a:ext uri="{28A0092B-C50C-407E-A947-70E740481C1C}">
                <a14:useLocalDpi xmlns:a14="http://schemas.microsoft.com/office/drawing/2010/main" val="0"/>
              </a:ext>
            </a:extLst>
          </a:blip>
          <a:srcRect l="4015" t="7822" r="5901" b="13399"/>
          <a:stretch/>
        </p:blipFill>
        <p:spPr bwMode="auto">
          <a:xfrm>
            <a:off x="-1" y="3733800"/>
            <a:ext cx="4572000" cy="2898648"/>
          </a:xfrm>
          <a:prstGeom prst="rect">
            <a:avLst/>
          </a:prstGeom>
          <a:noFill/>
          <a:ln>
            <a:noFill/>
          </a:ln>
          <a:extLst>
            <a:ext uri="{53640926-AAD7-44D8-BBD7-CCE9431645EC}">
              <a14:shadowObscured xmlns:a14="http://schemas.microsoft.com/office/drawing/2010/main"/>
            </a:ext>
          </a:extLst>
        </p:spPr>
      </p:pic>
      <p:pic>
        <p:nvPicPr>
          <p:cNvPr id="7" name="Picture 6" descr="Cortisol Low Throughout"/>
          <p:cNvPicPr/>
          <p:nvPr/>
        </p:nvPicPr>
        <p:blipFill rotWithShape="1">
          <a:blip r:embed="rId5">
            <a:extLst>
              <a:ext uri="{28A0092B-C50C-407E-A947-70E740481C1C}">
                <a14:useLocalDpi xmlns:a14="http://schemas.microsoft.com/office/drawing/2010/main" val="0"/>
              </a:ext>
            </a:extLst>
          </a:blip>
          <a:srcRect l="4014" t="7822" r="5906" b="13678"/>
          <a:stretch/>
        </p:blipFill>
        <p:spPr bwMode="auto">
          <a:xfrm>
            <a:off x="4571999" y="3733800"/>
            <a:ext cx="4572000" cy="2898648"/>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1230696" y="545282"/>
            <a:ext cx="3026979" cy="369332"/>
          </a:xfrm>
          <a:prstGeom prst="rect">
            <a:avLst/>
          </a:prstGeom>
          <a:noFill/>
        </p:spPr>
        <p:txBody>
          <a:bodyPr wrap="square" rtlCol="0">
            <a:spAutoFit/>
          </a:bodyPr>
          <a:lstStyle/>
          <a:p>
            <a:r>
              <a:rPr lang="en-US" b="1" dirty="0" smtClean="0"/>
              <a:t>High Early-Morning Cortisol</a:t>
            </a:r>
            <a:endParaRPr lang="en-US" b="1" dirty="0"/>
          </a:p>
        </p:txBody>
      </p:sp>
      <p:sp>
        <p:nvSpPr>
          <p:cNvPr id="8" name="TextBox 7"/>
          <p:cNvSpPr txBox="1"/>
          <p:nvPr/>
        </p:nvSpPr>
        <p:spPr>
          <a:xfrm>
            <a:off x="5776092" y="536028"/>
            <a:ext cx="3341304" cy="369332"/>
          </a:xfrm>
          <a:prstGeom prst="rect">
            <a:avLst/>
          </a:prstGeom>
          <a:noFill/>
        </p:spPr>
        <p:txBody>
          <a:bodyPr wrap="square" rtlCol="0">
            <a:spAutoFit/>
          </a:bodyPr>
          <a:lstStyle/>
          <a:p>
            <a:r>
              <a:rPr lang="en-US" b="1" dirty="0" smtClean="0"/>
              <a:t>High Cortisol Throughout the Day</a:t>
            </a:r>
            <a:endParaRPr lang="en-US" b="1" dirty="0"/>
          </a:p>
        </p:txBody>
      </p:sp>
      <p:sp>
        <p:nvSpPr>
          <p:cNvPr id="9" name="TextBox 8"/>
          <p:cNvSpPr txBox="1"/>
          <p:nvPr/>
        </p:nvSpPr>
        <p:spPr>
          <a:xfrm>
            <a:off x="1234937" y="3997473"/>
            <a:ext cx="3026979" cy="369332"/>
          </a:xfrm>
          <a:prstGeom prst="rect">
            <a:avLst/>
          </a:prstGeom>
          <a:noFill/>
        </p:spPr>
        <p:txBody>
          <a:bodyPr wrap="square" rtlCol="0">
            <a:spAutoFit/>
          </a:bodyPr>
          <a:lstStyle/>
          <a:p>
            <a:r>
              <a:rPr lang="en-US" b="1" dirty="0" smtClean="0"/>
              <a:t>High Evening Cortisol</a:t>
            </a:r>
            <a:endParaRPr lang="en-US" b="1" dirty="0"/>
          </a:p>
        </p:txBody>
      </p:sp>
      <p:sp>
        <p:nvSpPr>
          <p:cNvPr id="10" name="TextBox 9"/>
          <p:cNvSpPr txBox="1"/>
          <p:nvPr/>
        </p:nvSpPr>
        <p:spPr>
          <a:xfrm>
            <a:off x="5776092" y="3997473"/>
            <a:ext cx="3341304" cy="369332"/>
          </a:xfrm>
          <a:prstGeom prst="rect">
            <a:avLst/>
          </a:prstGeom>
          <a:noFill/>
        </p:spPr>
        <p:txBody>
          <a:bodyPr wrap="square" rtlCol="0">
            <a:spAutoFit/>
          </a:bodyPr>
          <a:lstStyle/>
          <a:p>
            <a:r>
              <a:rPr lang="en-US" b="1" dirty="0" smtClean="0"/>
              <a:t>Low </a:t>
            </a:r>
            <a:r>
              <a:rPr lang="en-US" b="1" dirty="0"/>
              <a:t>Cortisol Throughout the Day</a:t>
            </a:r>
          </a:p>
        </p:txBody>
      </p:sp>
    </p:spTree>
    <p:extLst>
      <p:ext uri="{BB962C8B-B14F-4D97-AF65-F5344CB8AC3E}">
        <p14:creationId xmlns:p14="http://schemas.microsoft.com/office/powerpoint/2010/main" val="3887760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Healthy Cortisol Levels</a:t>
            </a:r>
            <a:endParaRPr lang="en-US" sz="4000" dirty="0"/>
          </a:p>
        </p:txBody>
      </p:sp>
      <p:sp>
        <p:nvSpPr>
          <p:cNvPr id="3" name="Content Placeholder 2"/>
          <p:cNvSpPr>
            <a:spLocks noGrp="1"/>
          </p:cNvSpPr>
          <p:nvPr>
            <p:ph idx="1"/>
          </p:nvPr>
        </p:nvSpPr>
        <p:spPr/>
        <p:txBody>
          <a:bodyPr>
            <a:normAutofit fontScale="70000" lnSpcReduction="20000"/>
          </a:bodyPr>
          <a:lstStyle/>
          <a:p>
            <a:r>
              <a:rPr lang="en-US" sz="3600" dirty="0"/>
              <a:t>Eat a Healthy Diet </a:t>
            </a:r>
          </a:p>
          <a:p>
            <a:r>
              <a:rPr lang="en-US" sz="3600" dirty="0" smtClean="0"/>
              <a:t>Supplement </a:t>
            </a:r>
            <a:r>
              <a:rPr lang="en-US" sz="3600" dirty="0"/>
              <a:t>Nutrition (if needed)</a:t>
            </a:r>
          </a:p>
          <a:p>
            <a:r>
              <a:rPr lang="en-US" sz="3600" dirty="0" smtClean="0"/>
              <a:t>Stay </a:t>
            </a:r>
            <a:r>
              <a:rPr lang="en-US" sz="3600" dirty="0"/>
              <a:t>Hydrated</a:t>
            </a:r>
          </a:p>
          <a:p>
            <a:r>
              <a:rPr lang="en-US" sz="3600" b="1" dirty="0" smtClean="0"/>
              <a:t>Practice </a:t>
            </a:r>
            <a:r>
              <a:rPr lang="en-US" sz="3600" b="1" dirty="0"/>
              <a:t>Relaxing</a:t>
            </a:r>
          </a:p>
          <a:p>
            <a:r>
              <a:rPr lang="en-US" sz="3600" dirty="0" smtClean="0"/>
              <a:t>Time </a:t>
            </a:r>
            <a:r>
              <a:rPr lang="en-US" sz="3600" dirty="0"/>
              <a:t>Your Workouts</a:t>
            </a:r>
          </a:p>
          <a:p>
            <a:r>
              <a:rPr lang="en-US" sz="3600" dirty="0" smtClean="0"/>
              <a:t>Get </a:t>
            </a:r>
            <a:r>
              <a:rPr lang="en-US" sz="3600" dirty="0"/>
              <a:t>Some Sleep </a:t>
            </a:r>
          </a:p>
          <a:p>
            <a:pPr marL="0" indent="0">
              <a:buNone/>
            </a:pPr>
            <a:endParaRPr lang="en-US" dirty="0"/>
          </a:p>
          <a:p>
            <a:pPr marL="0" indent="0">
              <a:buNone/>
            </a:pPr>
            <a:r>
              <a:rPr lang="en-US" dirty="0"/>
              <a:t>Cortisol and melatonin (hormone that regulates sleep cycles) work in tandem. When cortisol drops, melatonin takes over and makes you sleepy. When you’re asleep, relatively low levels of cortisol allow your cells to repair and heal. If cortisol levels stay elevated, your body can’t make those repairs and you wake up feeling fatigued.</a:t>
            </a:r>
          </a:p>
          <a:p>
            <a:endParaRPr lang="en-US" dirty="0"/>
          </a:p>
        </p:txBody>
      </p:sp>
    </p:spTree>
    <p:extLst>
      <p:ext uri="{BB962C8B-B14F-4D97-AF65-F5344CB8AC3E}">
        <p14:creationId xmlns:p14="http://schemas.microsoft.com/office/powerpoint/2010/main" val="3607057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Example Meditations for Athletes</a:t>
            </a:r>
            <a:endParaRPr lang="en-US" sz="4000" dirty="0"/>
          </a:p>
        </p:txBody>
      </p:sp>
      <p:sp>
        <p:nvSpPr>
          <p:cNvPr id="3" name="Content Placeholder 2"/>
          <p:cNvSpPr>
            <a:spLocks noGrp="1"/>
          </p:cNvSpPr>
          <p:nvPr>
            <p:ph idx="1"/>
          </p:nvPr>
        </p:nvSpPr>
        <p:spPr>
          <a:xfrm>
            <a:off x="628650" y="1825625"/>
            <a:ext cx="7886700" cy="4492048"/>
          </a:xfrm>
        </p:spPr>
        <p:txBody>
          <a:bodyPr>
            <a:normAutofit fontScale="85000" lnSpcReduction="20000"/>
          </a:bodyPr>
          <a:lstStyle/>
          <a:p>
            <a:r>
              <a:rPr lang="en-US" dirty="0"/>
              <a:t>10 minute breath meditation</a:t>
            </a:r>
          </a:p>
          <a:p>
            <a:pPr marL="457200" lvl="1" indent="0">
              <a:buNone/>
            </a:pPr>
            <a:r>
              <a:rPr lang="en-US" u="sng" dirty="0">
                <a:hlinkClick r:id="rId2"/>
              </a:rPr>
              <a:t>https://</a:t>
            </a:r>
            <a:r>
              <a:rPr lang="en-US" u="sng" dirty="0" smtClean="0">
                <a:hlinkClick r:id="rId2"/>
              </a:rPr>
              <a:t>drive.google.com/file/d/1YzTXKSRnwSSu-FnDdCX55rHGdgS_bRaS/view?usp=sharing</a:t>
            </a:r>
            <a:endParaRPr lang="en-US" u="sng" dirty="0" smtClean="0"/>
          </a:p>
          <a:p>
            <a:pPr marL="457200" lvl="1" indent="0">
              <a:buNone/>
            </a:pPr>
            <a:endParaRPr lang="en-US" u="sng" dirty="0" smtClean="0"/>
          </a:p>
          <a:p>
            <a:r>
              <a:rPr lang="en-US" dirty="0" smtClean="0"/>
              <a:t>15 minute body scan</a:t>
            </a:r>
            <a:endParaRPr lang="en-US" dirty="0"/>
          </a:p>
          <a:p>
            <a:pPr marL="457200" lvl="1" indent="0">
              <a:buNone/>
            </a:pPr>
            <a:r>
              <a:rPr lang="en-US" u="sng" dirty="0">
                <a:hlinkClick r:id="rId3"/>
              </a:rPr>
              <a:t>https://</a:t>
            </a:r>
            <a:r>
              <a:rPr lang="en-US" u="sng" dirty="0" smtClean="0">
                <a:hlinkClick r:id="rId3"/>
              </a:rPr>
              <a:t>drive.google.com/file/d/1sDqeUT1X62u0Hz6oyDxjqHFOKyhY_RM3/view?usp=sharing</a:t>
            </a:r>
            <a:endParaRPr lang="en-US" u="sng" dirty="0" smtClean="0"/>
          </a:p>
          <a:p>
            <a:pPr marL="457200" lvl="1" indent="0">
              <a:buNone/>
            </a:pPr>
            <a:endParaRPr lang="en-US" dirty="0"/>
          </a:p>
          <a:p>
            <a:r>
              <a:rPr lang="en-US" dirty="0" smtClean="0"/>
              <a:t>25 minute Yoga </a:t>
            </a:r>
            <a:r>
              <a:rPr lang="en-US" dirty="0" err="1" smtClean="0"/>
              <a:t>Nidra</a:t>
            </a:r>
            <a:endParaRPr lang="en-US" dirty="0" smtClean="0"/>
          </a:p>
          <a:p>
            <a:pPr marL="457200" lvl="1" indent="0">
              <a:buNone/>
            </a:pPr>
            <a:r>
              <a:rPr lang="en-US" dirty="0" smtClean="0">
                <a:hlinkClick r:id="rId4"/>
              </a:rPr>
              <a:t>https</a:t>
            </a:r>
            <a:r>
              <a:rPr lang="en-US" dirty="0">
                <a:hlinkClick r:id="rId4"/>
              </a:rPr>
              <a:t>://</a:t>
            </a:r>
            <a:r>
              <a:rPr lang="en-US" dirty="0" smtClean="0">
                <a:hlinkClick r:id="rId4"/>
              </a:rPr>
              <a:t>drive.google.com/file/d/0B1eHjCfNO8qPS3JfM3Atb2pkbVE/view</a:t>
            </a:r>
            <a:r>
              <a:rPr lang="en-US" dirty="0" smtClean="0"/>
              <a:t> </a:t>
            </a:r>
          </a:p>
          <a:p>
            <a:pPr marL="457200" lvl="1" indent="0">
              <a:buNone/>
            </a:pPr>
            <a:endParaRPr lang="en-US" dirty="0"/>
          </a:p>
          <a:p>
            <a:r>
              <a:rPr lang="en-US" dirty="0" smtClean="0"/>
              <a:t>Sun salutations as a moving meditation</a:t>
            </a:r>
          </a:p>
          <a:p>
            <a:pPr marL="457200" lvl="1" indent="0">
              <a:buNone/>
            </a:pPr>
            <a:r>
              <a:rPr lang="en-US" dirty="0">
                <a:hlinkClick r:id="rId5"/>
              </a:rPr>
              <a:t>https://drive.google.com/file/d/1CulBBmU25sA6ujyi3cjxyVUXTbLuQp0_/</a:t>
            </a:r>
            <a:r>
              <a:rPr lang="en-US" dirty="0" smtClean="0">
                <a:hlinkClick r:id="rId5"/>
              </a:rPr>
              <a:t>view</a:t>
            </a:r>
            <a:r>
              <a:rPr lang="en-US" dirty="0" smtClean="0"/>
              <a:t> </a:t>
            </a:r>
            <a:endParaRPr lang="en-US" dirty="0"/>
          </a:p>
        </p:txBody>
      </p:sp>
    </p:spTree>
    <p:extLst>
      <p:ext uri="{BB962C8B-B14F-4D97-AF65-F5344CB8AC3E}">
        <p14:creationId xmlns:p14="http://schemas.microsoft.com/office/powerpoint/2010/main" val="1495901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14" b="537"/>
          <a:stretch/>
        </p:blipFill>
        <p:spPr>
          <a:xfrm>
            <a:off x="5449456" y="3552105"/>
            <a:ext cx="3694544" cy="3232004"/>
          </a:xfrm>
          <a:prstGeom prst="rect">
            <a:avLst/>
          </a:prstGeom>
        </p:spPr>
      </p:pic>
      <p:sp>
        <p:nvSpPr>
          <p:cNvPr id="2" name="Title 1"/>
          <p:cNvSpPr>
            <a:spLocks noGrp="1"/>
          </p:cNvSpPr>
          <p:nvPr>
            <p:ph type="title"/>
          </p:nvPr>
        </p:nvSpPr>
        <p:spPr/>
        <p:txBody>
          <a:bodyPr/>
          <a:lstStyle/>
          <a:p>
            <a:r>
              <a:rPr lang="en-US" dirty="0" smtClean="0"/>
              <a:t>Muscle Proprioceptors</a:t>
            </a:r>
            <a:endParaRPr lang="en-US" dirty="0"/>
          </a:p>
        </p:txBody>
      </p:sp>
      <p:sp>
        <p:nvSpPr>
          <p:cNvPr id="3" name="Content Placeholder 2"/>
          <p:cNvSpPr>
            <a:spLocks noGrp="1"/>
          </p:cNvSpPr>
          <p:nvPr>
            <p:ph idx="1"/>
          </p:nvPr>
        </p:nvSpPr>
        <p:spPr>
          <a:xfrm>
            <a:off x="628650" y="1894898"/>
            <a:ext cx="6160078" cy="4889211"/>
          </a:xfrm>
        </p:spPr>
        <p:txBody>
          <a:bodyPr>
            <a:normAutofit lnSpcReduction="10000"/>
          </a:bodyPr>
          <a:lstStyle/>
          <a:p>
            <a:r>
              <a:rPr lang="en-US" dirty="0" smtClean="0"/>
              <a:t>Muscle Spindles</a:t>
            </a:r>
          </a:p>
          <a:p>
            <a:pPr lvl="1"/>
            <a:r>
              <a:rPr lang="en-US" dirty="0" smtClean="0"/>
              <a:t>Within belly of muscle, detects changes in length  </a:t>
            </a:r>
          </a:p>
          <a:p>
            <a:pPr lvl="1"/>
            <a:r>
              <a:rPr lang="en-US" dirty="0" smtClean="0"/>
              <a:t>Excitatory impulse sent back</a:t>
            </a:r>
          </a:p>
          <a:p>
            <a:pPr lvl="1"/>
            <a:r>
              <a:rPr lang="en-US" dirty="0" smtClean="0"/>
              <a:t>Muscle fibers contracts to protect muscle from tearing or overstretching</a:t>
            </a:r>
          </a:p>
          <a:p>
            <a:pPr lvl="1"/>
            <a:endParaRPr lang="en-US" dirty="0" smtClean="0"/>
          </a:p>
          <a:p>
            <a:r>
              <a:rPr lang="en-US" dirty="0" smtClean="0"/>
              <a:t>Golgi Tendon </a:t>
            </a:r>
            <a:r>
              <a:rPr lang="en-US" dirty="0"/>
              <a:t>O</a:t>
            </a:r>
            <a:r>
              <a:rPr lang="en-US" dirty="0" smtClean="0"/>
              <a:t>rgans</a:t>
            </a:r>
          </a:p>
          <a:p>
            <a:pPr lvl="1"/>
            <a:r>
              <a:rPr lang="en-US" dirty="0" smtClean="0"/>
              <a:t>Muscle-tendon junction, detects      change in pressure</a:t>
            </a:r>
          </a:p>
          <a:p>
            <a:pPr lvl="1"/>
            <a:r>
              <a:rPr lang="en-US" dirty="0" smtClean="0"/>
              <a:t>Inhibitory impulse sent back</a:t>
            </a:r>
          </a:p>
          <a:p>
            <a:pPr lvl="1"/>
            <a:r>
              <a:rPr lang="en-US" dirty="0" smtClean="0"/>
              <a:t>Muscle relaxes in response which     creates “slack” in the muscle</a:t>
            </a:r>
            <a:endParaRPr lang="en-US" dirty="0"/>
          </a:p>
        </p:txBody>
      </p:sp>
    </p:spTree>
    <p:extLst>
      <p:ext uri="{BB962C8B-B14F-4D97-AF65-F5344CB8AC3E}">
        <p14:creationId xmlns:p14="http://schemas.microsoft.com/office/powerpoint/2010/main" val="2806245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8950" cy="1325563"/>
          </a:xfrm>
        </p:spPr>
        <p:txBody>
          <a:bodyPr>
            <a:normAutofit/>
          </a:bodyPr>
          <a:lstStyle/>
          <a:p>
            <a:r>
              <a:rPr lang="en-US" sz="3600" dirty="0" smtClean="0"/>
              <a:t>Proprioceptive Neuromuscular Facilitation</a:t>
            </a:r>
            <a:endParaRPr lang="en-US" sz="3600" dirty="0"/>
          </a:p>
        </p:txBody>
      </p:sp>
      <p:sp>
        <p:nvSpPr>
          <p:cNvPr id="3" name="Content Placeholder 2"/>
          <p:cNvSpPr>
            <a:spLocks noGrp="1"/>
          </p:cNvSpPr>
          <p:nvPr>
            <p:ph idx="1"/>
          </p:nvPr>
        </p:nvSpPr>
        <p:spPr>
          <a:xfrm>
            <a:off x="628650" y="1825625"/>
            <a:ext cx="7886700" cy="4852266"/>
          </a:xfrm>
        </p:spPr>
        <p:txBody>
          <a:bodyPr>
            <a:normAutofit/>
          </a:bodyPr>
          <a:lstStyle/>
          <a:p>
            <a:r>
              <a:rPr lang="en-US" dirty="0" smtClean="0"/>
              <a:t>Temporary contraction of the target muscle in order to stimulate the GTO. GTO signals the muscle to relax</a:t>
            </a:r>
          </a:p>
          <a:p>
            <a:r>
              <a:rPr lang="en-US" dirty="0" smtClean="0"/>
              <a:t>Steps:</a:t>
            </a:r>
          </a:p>
          <a:p>
            <a:pPr marL="914400" lvl="1" indent="-457200">
              <a:buAutoNum type="arabicPeriod"/>
            </a:pPr>
            <a:r>
              <a:rPr lang="en-US" dirty="0" smtClean="0"/>
              <a:t>Set length – point where brain recognizes end of stretch</a:t>
            </a:r>
          </a:p>
          <a:p>
            <a:pPr marL="914400" lvl="1" indent="-457200">
              <a:buAutoNum type="arabicPeriod"/>
            </a:pPr>
            <a:r>
              <a:rPr lang="en-US" dirty="0" smtClean="0"/>
              <a:t>Gently contract – 20% for 2-3 breaths (5-10 sec)</a:t>
            </a:r>
          </a:p>
          <a:p>
            <a:pPr marL="914400" lvl="1" indent="-457200">
              <a:buAutoNum type="arabicPeriod"/>
            </a:pPr>
            <a:r>
              <a:rPr lang="en-US" dirty="0" smtClean="0"/>
              <a:t>Relax for one deep breath</a:t>
            </a:r>
          </a:p>
          <a:p>
            <a:pPr marL="914400" lvl="1" indent="-457200">
              <a:buAutoNum type="arabicPeriod"/>
            </a:pPr>
            <a:r>
              <a:rPr lang="en-US" dirty="0" smtClean="0"/>
              <a:t>Go deeper – contract opposite muscle to take up “slack”</a:t>
            </a:r>
          </a:p>
          <a:p>
            <a:pPr marL="914400" lvl="1" indent="-457200">
              <a:buAutoNum type="arabicPeriod"/>
            </a:pPr>
            <a:r>
              <a:rPr lang="en-US" dirty="0" smtClean="0"/>
              <a:t>Complete 2-3 cycles</a:t>
            </a:r>
            <a:endParaRPr lang="en-US" dirty="0"/>
          </a:p>
        </p:txBody>
      </p:sp>
      <p:sp>
        <p:nvSpPr>
          <p:cNvPr id="4" name="Rectangle 3"/>
          <p:cNvSpPr/>
          <p:nvPr/>
        </p:nvSpPr>
        <p:spPr>
          <a:xfrm>
            <a:off x="205509" y="6370114"/>
            <a:ext cx="8732982" cy="523220"/>
          </a:xfrm>
          <a:prstGeom prst="rect">
            <a:avLst/>
          </a:prstGeom>
        </p:spPr>
        <p:txBody>
          <a:bodyPr wrap="square">
            <a:spAutoFit/>
          </a:bodyPr>
          <a:lstStyle/>
          <a:p>
            <a:r>
              <a:rPr lang="en-US" sz="1400" dirty="0" smtClean="0"/>
              <a:t>Advanced stretching techniques - </a:t>
            </a:r>
            <a:r>
              <a:rPr lang="en-US" sz="1400" u="sng" dirty="0">
                <a:hlinkClick r:id="rId2"/>
              </a:rPr>
              <a:t>https://drive.google.com/file/d/1FT9wOVmF7pP0RkliOHGQx8CXCUfIvw69/view?usp=sharing</a:t>
            </a:r>
            <a:r>
              <a:rPr lang="en-US" sz="1400" u="sng" dirty="0"/>
              <a:t> </a:t>
            </a:r>
            <a:endParaRPr lang="en-US" sz="1400" dirty="0"/>
          </a:p>
        </p:txBody>
      </p:sp>
    </p:spTree>
    <p:extLst>
      <p:ext uri="{BB962C8B-B14F-4D97-AF65-F5344CB8AC3E}">
        <p14:creationId xmlns:p14="http://schemas.microsoft.com/office/powerpoint/2010/main" val="1700576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035059" cy="1325563"/>
          </a:xfrm>
        </p:spPr>
        <p:txBody>
          <a:bodyPr>
            <a:normAutofit/>
          </a:bodyPr>
          <a:lstStyle/>
          <a:p>
            <a:r>
              <a:rPr lang="en-US" sz="3600" dirty="0"/>
              <a:t>Proprioceptive Neuromuscular Facilitation</a:t>
            </a:r>
          </a:p>
        </p:txBody>
      </p:sp>
      <p:pic>
        <p:nvPicPr>
          <p:cNvPr id="4" name="Picture 3"/>
          <p:cNvPicPr>
            <a:picLocks noChangeAspect="1"/>
          </p:cNvPicPr>
          <p:nvPr/>
        </p:nvPicPr>
        <p:blipFill rotWithShape="1">
          <a:blip r:embed="rId2"/>
          <a:srcRect t="2317" b="4884"/>
          <a:stretch/>
        </p:blipFill>
        <p:spPr>
          <a:xfrm>
            <a:off x="4827013" y="1200730"/>
            <a:ext cx="3825010" cy="4555265"/>
          </a:xfrm>
          <a:prstGeom prst="rect">
            <a:avLst/>
          </a:prstGeom>
        </p:spPr>
      </p:pic>
      <p:pic>
        <p:nvPicPr>
          <p:cNvPr id="5" name="Picture 4"/>
          <p:cNvPicPr>
            <a:picLocks noChangeAspect="1"/>
          </p:cNvPicPr>
          <p:nvPr/>
        </p:nvPicPr>
        <p:blipFill rotWithShape="1">
          <a:blip r:embed="rId3"/>
          <a:srcRect t="3493" b="2228"/>
          <a:stretch/>
        </p:blipFill>
        <p:spPr>
          <a:xfrm>
            <a:off x="0" y="1283854"/>
            <a:ext cx="4572000" cy="4606781"/>
          </a:xfrm>
          <a:prstGeom prst="rect">
            <a:avLst/>
          </a:prstGeom>
        </p:spPr>
      </p:pic>
      <p:sp>
        <p:nvSpPr>
          <p:cNvPr id="6" name="TextBox 5"/>
          <p:cNvSpPr txBox="1"/>
          <p:nvPr/>
        </p:nvSpPr>
        <p:spPr>
          <a:xfrm>
            <a:off x="46038" y="5657671"/>
            <a:ext cx="4479923" cy="1200329"/>
          </a:xfrm>
          <a:prstGeom prst="rect">
            <a:avLst/>
          </a:prstGeom>
          <a:noFill/>
        </p:spPr>
        <p:txBody>
          <a:bodyPr wrap="square" rtlCol="0">
            <a:spAutoFit/>
          </a:bodyPr>
          <a:lstStyle/>
          <a:p>
            <a:r>
              <a:rPr lang="en-US" dirty="0" smtClean="0"/>
              <a:t>Slightly </a:t>
            </a:r>
            <a:r>
              <a:rPr lang="en-US" dirty="0"/>
              <a:t>bend the knees and squeeze the trunk against the thighs. Then gently press the heels into the mat as if you are trying to flex the knees further. This engages the </a:t>
            </a:r>
            <a:r>
              <a:rPr lang="en-US" dirty="0" smtClean="0"/>
              <a:t>hamstrings. </a:t>
            </a:r>
            <a:endParaRPr lang="en-US" dirty="0"/>
          </a:p>
        </p:txBody>
      </p:sp>
      <p:sp>
        <p:nvSpPr>
          <p:cNvPr id="8" name="TextBox 7"/>
          <p:cNvSpPr txBox="1"/>
          <p:nvPr/>
        </p:nvSpPr>
        <p:spPr>
          <a:xfrm>
            <a:off x="4780973" y="5673979"/>
            <a:ext cx="4298371" cy="1200329"/>
          </a:xfrm>
          <a:prstGeom prst="rect">
            <a:avLst/>
          </a:prstGeom>
          <a:noFill/>
        </p:spPr>
        <p:txBody>
          <a:bodyPr wrap="square" rtlCol="0">
            <a:spAutoFit/>
          </a:bodyPr>
          <a:lstStyle/>
          <a:p>
            <a:r>
              <a:rPr lang="en-US" dirty="0" smtClean="0"/>
              <a:t>Bend </a:t>
            </a:r>
            <a:r>
              <a:rPr lang="en-US" dirty="0"/>
              <a:t>forward to stretch </a:t>
            </a:r>
            <a:r>
              <a:rPr lang="en-US" dirty="0" smtClean="0"/>
              <a:t>the </a:t>
            </a:r>
            <a:r>
              <a:rPr lang="en-US" dirty="0"/>
              <a:t>back muscles. Hold the stretch by bending the arms, </a:t>
            </a:r>
            <a:r>
              <a:rPr lang="en-US" dirty="0" smtClean="0"/>
              <a:t>then </a:t>
            </a:r>
            <a:r>
              <a:rPr lang="en-US" dirty="0"/>
              <a:t>attempt to arch the </a:t>
            </a:r>
            <a:r>
              <a:rPr lang="en-US" dirty="0" smtClean="0"/>
              <a:t>back activating the erector </a:t>
            </a:r>
            <a:r>
              <a:rPr lang="en-US" dirty="0" err="1" smtClean="0"/>
              <a:t>spinae</a:t>
            </a:r>
            <a:r>
              <a:rPr lang="en-US" dirty="0" smtClean="0"/>
              <a:t> and quadratus </a:t>
            </a:r>
            <a:r>
              <a:rPr lang="en-US" dirty="0" err="1" smtClean="0"/>
              <a:t>lumborum</a:t>
            </a:r>
            <a:r>
              <a:rPr lang="en-US" dirty="0" smtClean="0"/>
              <a:t>. </a:t>
            </a:r>
            <a:endParaRPr lang="en-US" dirty="0"/>
          </a:p>
        </p:txBody>
      </p:sp>
    </p:spTree>
    <p:extLst>
      <p:ext uri="{BB962C8B-B14F-4D97-AF65-F5344CB8AC3E}">
        <p14:creationId xmlns:p14="http://schemas.microsoft.com/office/powerpoint/2010/main" val="1841683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r="2933"/>
          <a:stretch/>
        </p:blipFill>
        <p:spPr>
          <a:xfrm>
            <a:off x="4461163" y="1828800"/>
            <a:ext cx="4555976" cy="4724971"/>
          </a:xfrm>
          <a:prstGeom prst="rect">
            <a:avLst/>
          </a:prstGeom>
        </p:spPr>
      </p:pic>
      <p:sp>
        <p:nvSpPr>
          <p:cNvPr id="2" name="Title 1"/>
          <p:cNvSpPr>
            <a:spLocks noGrp="1"/>
          </p:cNvSpPr>
          <p:nvPr>
            <p:ph type="title"/>
          </p:nvPr>
        </p:nvSpPr>
        <p:spPr/>
        <p:txBody>
          <a:bodyPr>
            <a:normAutofit/>
          </a:bodyPr>
          <a:lstStyle/>
          <a:p>
            <a:pPr algn="ctr"/>
            <a:r>
              <a:rPr lang="en-US" sz="4000" dirty="0" smtClean="0"/>
              <a:t>Yoga Provides Balance for the Athlete</a:t>
            </a:r>
            <a:endParaRPr lang="en-US" sz="4000" dirty="0"/>
          </a:p>
        </p:txBody>
      </p:sp>
      <p:sp>
        <p:nvSpPr>
          <p:cNvPr id="3" name="Content Placeholder 2"/>
          <p:cNvSpPr>
            <a:spLocks noGrp="1"/>
          </p:cNvSpPr>
          <p:nvPr>
            <p:ph idx="1"/>
          </p:nvPr>
        </p:nvSpPr>
        <p:spPr>
          <a:xfrm>
            <a:off x="628650" y="2050473"/>
            <a:ext cx="3989070" cy="3711880"/>
          </a:xfrm>
        </p:spPr>
        <p:txBody>
          <a:bodyPr>
            <a:normAutofit fontScale="85000" lnSpcReduction="20000"/>
          </a:bodyPr>
          <a:lstStyle/>
          <a:p>
            <a:pPr marL="0" indent="0">
              <a:buNone/>
            </a:pPr>
            <a:r>
              <a:rPr lang="en-US" b="1" dirty="0"/>
              <a:t>5 Components of </a:t>
            </a:r>
            <a:r>
              <a:rPr lang="en-US" b="1" dirty="0" smtClean="0"/>
              <a:t>Fitness</a:t>
            </a:r>
          </a:p>
          <a:p>
            <a:r>
              <a:rPr lang="en-US" dirty="0" smtClean="0"/>
              <a:t>Physical fitness is defined as "a set of attributes that people have or achieve that relates to the ability to perform physical activity”</a:t>
            </a:r>
          </a:p>
          <a:p>
            <a:pPr lvl="1"/>
            <a:endParaRPr lang="en-US" dirty="0" smtClean="0"/>
          </a:p>
          <a:p>
            <a:r>
              <a:rPr lang="en-US" dirty="0" smtClean="0"/>
              <a:t>Each aspect of physical fitness is important to health</a:t>
            </a:r>
          </a:p>
          <a:p>
            <a:pPr lvl="1"/>
            <a:endParaRPr lang="en-US" dirty="0" smtClean="0"/>
          </a:p>
          <a:p>
            <a:r>
              <a:rPr lang="en-US" dirty="0" smtClean="0"/>
              <a:t>You are only as strong as your weakest link</a:t>
            </a:r>
          </a:p>
          <a:p>
            <a:endParaRPr lang="en-US" dirty="0"/>
          </a:p>
        </p:txBody>
      </p:sp>
    </p:spTree>
    <p:extLst>
      <p:ext uri="{BB962C8B-B14F-4D97-AF65-F5344CB8AC3E}">
        <p14:creationId xmlns:p14="http://schemas.microsoft.com/office/powerpoint/2010/main" val="3333237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71782" y="766618"/>
            <a:ext cx="5800436" cy="54103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cxnSp>
        <p:nvCxnSpPr>
          <p:cNvPr id="6" name="Straight Connector 5"/>
          <p:cNvCxnSpPr>
            <a:stCxn id="4" idx="1"/>
          </p:cNvCxnSpPr>
          <p:nvPr/>
        </p:nvCxnSpPr>
        <p:spPr>
          <a:xfrm>
            <a:off x="2521236" y="1558945"/>
            <a:ext cx="2050764" cy="19128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0" y="3471790"/>
            <a:ext cx="1616364" cy="22824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244437" y="3471790"/>
            <a:ext cx="2327564" cy="15881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671781" y="3471790"/>
            <a:ext cx="2924320" cy="3566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528291" y="3471790"/>
            <a:ext cx="1055759" cy="2513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706937" y="2546530"/>
            <a:ext cx="1952482" cy="646331"/>
          </a:xfrm>
          <a:prstGeom prst="rect">
            <a:avLst/>
          </a:prstGeom>
          <a:noFill/>
        </p:spPr>
        <p:txBody>
          <a:bodyPr wrap="square" rtlCol="0">
            <a:spAutoFit/>
          </a:bodyPr>
          <a:lstStyle/>
          <a:p>
            <a:pPr algn="ctr"/>
            <a:r>
              <a:rPr lang="en-US" b="1" dirty="0" smtClean="0"/>
              <a:t>Cardiorespiratory</a:t>
            </a:r>
          </a:p>
          <a:p>
            <a:pPr algn="ctr"/>
            <a:r>
              <a:rPr lang="en-US" b="1" dirty="0" smtClean="0"/>
              <a:t>Fitness</a:t>
            </a:r>
            <a:endParaRPr lang="en-US" b="1" dirty="0"/>
          </a:p>
        </p:txBody>
      </p:sp>
      <p:sp>
        <p:nvSpPr>
          <p:cNvPr id="31" name="TextBox 30"/>
          <p:cNvSpPr txBox="1"/>
          <p:nvPr/>
        </p:nvSpPr>
        <p:spPr>
          <a:xfrm>
            <a:off x="4145722" y="4948093"/>
            <a:ext cx="1228436" cy="646331"/>
          </a:xfrm>
          <a:prstGeom prst="rect">
            <a:avLst/>
          </a:prstGeom>
          <a:noFill/>
        </p:spPr>
        <p:txBody>
          <a:bodyPr wrap="square" rtlCol="0">
            <a:spAutoFit/>
          </a:bodyPr>
          <a:lstStyle/>
          <a:p>
            <a:pPr algn="ctr"/>
            <a:r>
              <a:rPr lang="en-US" b="1" dirty="0" smtClean="0"/>
              <a:t>Muscular </a:t>
            </a:r>
          </a:p>
          <a:p>
            <a:pPr algn="ctr"/>
            <a:r>
              <a:rPr lang="en-US" b="1" dirty="0" smtClean="0"/>
              <a:t>Endurance</a:t>
            </a:r>
            <a:endParaRPr lang="en-US" b="1" dirty="0"/>
          </a:p>
        </p:txBody>
      </p:sp>
      <p:sp>
        <p:nvSpPr>
          <p:cNvPr id="32" name="TextBox 31"/>
          <p:cNvSpPr txBox="1"/>
          <p:nvPr/>
        </p:nvSpPr>
        <p:spPr>
          <a:xfrm>
            <a:off x="1930399" y="2769554"/>
            <a:ext cx="1597892" cy="646331"/>
          </a:xfrm>
          <a:prstGeom prst="rect">
            <a:avLst/>
          </a:prstGeom>
          <a:noFill/>
        </p:spPr>
        <p:txBody>
          <a:bodyPr wrap="square" rtlCol="0">
            <a:spAutoFit/>
          </a:bodyPr>
          <a:lstStyle/>
          <a:p>
            <a:pPr algn="ctr"/>
            <a:r>
              <a:rPr lang="en-US" b="1" dirty="0" smtClean="0"/>
              <a:t>Body </a:t>
            </a:r>
          </a:p>
          <a:p>
            <a:pPr algn="ctr"/>
            <a:r>
              <a:rPr lang="en-US" b="1" dirty="0" smtClean="0"/>
              <a:t>Composition</a:t>
            </a:r>
            <a:endParaRPr lang="en-US" b="1" dirty="0"/>
          </a:p>
        </p:txBody>
      </p:sp>
      <p:sp>
        <p:nvSpPr>
          <p:cNvPr id="33" name="TextBox 32"/>
          <p:cNvSpPr txBox="1"/>
          <p:nvPr/>
        </p:nvSpPr>
        <p:spPr>
          <a:xfrm>
            <a:off x="2048164" y="4020231"/>
            <a:ext cx="1103746" cy="369332"/>
          </a:xfrm>
          <a:prstGeom prst="rect">
            <a:avLst/>
          </a:prstGeom>
          <a:noFill/>
        </p:spPr>
        <p:txBody>
          <a:bodyPr wrap="square" rtlCol="0">
            <a:spAutoFit/>
          </a:bodyPr>
          <a:lstStyle/>
          <a:p>
            <a:r>
              <a:rPr lang="en-US" b="1" dirty="0" smtClean="0"/>
              <a:t>Flexibility</a:t>
            </a:r>
            <a:endParaRPr lang="en-US" b="1" dirty="0"/>
          </a:p>
        </p:txBody>
      </p:sp>
      <p:sp>
        <p:nvSpPr>
          <p:cNvPr id="35" name="TextBox 34"/>
          <p:cNvSpPr txBox="1"/>
          <p:nvPr/>
        </p:nvSpPr>
        <p:spPr>
          <a:xfrm>
            <a:off x="2612592" y="4680833"/>
            <a:ext cx="1228436" cy="646331"/>
          </a:xfrm>
          <a:prstGeom prst="rect">
            <a:avLst/>
          </a:prstGeom>
          <a:noFill/>
        </p:spPr>
        <p:txBody>
          <a:bodyPr wrap="square" rtlCol="0">
            <a:spAutoFit/>
          </a:bodyPr>
          <a:lstStyle/>
          <a:p>
            <a:pPr algn="ctr"/>
            <a:r>
              <a:rPr lang="en-US" b="1" dirty="0" smtClean="0"/>
              <a:t>Muscular </a:t>
            </a:r>
          </a:p>
          <a:p>
            <a:pPr algn="ctr"/>
            <a:r>
              <a:rPr lang="en-US" b="1" dirty="0" smtClean="0"/>
              <a:t>Strength</a:t>
            </a:r>
            <a:endParaRPr lang="en-US" b="1" dirty="0"/>
          </a:p>
        </p:txBody>
      </p:sp>
      <p:sp>
        <p:nvSpPr>
          <p:cNvPr id="37" name="TextBox 36"/>
          <p:cNvSpPr txBox="1"/>
          <p:nvPr/>
        </p:nvSpPr>
        <p:spPr>
          <a:xfrm>
            <a:off x="60325" y="318237"/>
            <a:ext cx="3222914" cy="830997"/>
          </a:xfrm>
          <a:prstGeom prst="rect">
            <a:avLst/>
          </a:prstGeom>
          <a:noFill/>
        </p:spPr>
        <p:txBody>
          <a:bodyPr wrap="square" rtlCol="0">
            <a:spAutoFit/>
          </a:bodyPr>
          <a:lstStyle/>
          <a:p>
            <a:pPr algn="ctr"/>
            <a:r>
              <a:rPr lang="en-US" sz="2400" b="1" i="1" dirty="0" smtClean="0">
                <a:solidFill>
                  <a:srgbClr val="002060"/>
                </a:solidFill>
              </a:rPr>
              <a:t>How would you draw your pie chart?</a:t>
            </a:r>
            <a:endParaRPr lang="en-US" sz="2400" b="1" i="1" dirty="0">
              <a:solidFill>
                <a:srgbClr val="002060"/>
              </a:solidFill>
            </a:endParaRPr>
          </a:p>
        </p:txBody>
      </p:sp>
      <p:sp>
        <p:nvSpPr>
          <p:cNvPr id="38" name="Rectangle 37"/>
          <p:cNvSpPr/>
          <p:nvPr/>
        </p:nvSpPr>
        <p:spPr>
          <a:xfrm>
            <a:off x="6059054" y="5640606"/>
            <a:ext cx="3192173" cy="1200329"/>
          </a:xfrm>
          <a:prstGeom prst="rect">
            <a:avLst/>
          </a:prstGeom>
        </p:spPr>
        <p:txBody>
          <a:bodyPr wrap="square">
            <a:spAutoFit/>
          </a:bodyPr>
          <a:lstStyle/>
          <a:p>
            <a:pPr algn="ctr"/>
            <a:r>
              <a:rPr lang="en-US" b="1" i="1" dirty="0">
                <a:solidFill>
                  <a:srgbClr val="002060"/>
                </a:solidFill>
              </a:rPr>
              <a:t>Training effect is evident after 6 weeks of training; deconditioning effect within 2 weeks of inactivity.</a:t>
            </a:r>
          </a:p>
        </p:txBody>
      </p:sp>
    </p:spTree>
    <p:extLst>
      <p:ext uri="{BB962C8B-B14F-4D97-AF65-F5344CB8AC3E}">
        <p14:creationId xmlns:p14="http://schemas.microsoft.com/office/powerpoint/2010/main" val="214266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Yoga Provides Balance for the Athlete</a:t>
            </a:r>
            <a:endParaRPr lang="en-US" sz="4000" dirty="0"/>
          </a:p>
        </p:txBody>
      </p:sp>
      <p:pic>
        <p:nvPicPr>
          <p:cNvPr id="5" name="Picture 4"/>
          <p:cNvPicPr>
            <a:picLocks noChangeAspect="1"/>
          </p:cNvPicPr>
          <p:nvPr/>
        </p:nvPicPr>
        <p:blipFill>
          <a:blip r:embed="rId2"/>
          <a:stretch>
            <a:fillRect/>
          </a:stretch>
        </p:blipFill>
        <p:spPr>
          <a:xfrm>
            <a:off x="795869" y="1938130"/>
            <a:ext cx="7552261" cy="4288264"/>
          </a:xfrm>
          <a:prstGeom prst="rect">
            <a:avLst/>
          </a:prstGeom>
        </p:spPr>
      </p:pic>
    </p:spTree>
    <p:extLst>
      <p:ext uri="{BB962C8B-B14F-4D97-AF65-F5344CB8AC3E}">
        <p14:creationId xmlns:p14="http://schemas.microsoft.com/office/powerpoint/2010/main" val="3195220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901"/>
          <a:stretch/>
        </p:blipFill>
        <p:spPr>
          <a:xfrm>
            <a:off x="1870361" y="1889947"/>
            <a:ext cx="5403273" cy="3847501"/>
          </a:xfrm>
          <a:prstGeom prst="rect">
            <a:avLst/>
          </a:prstGeom>
        </p:spPr>
      </p:pic>
      <p:sp>
        <p:nvSpPr>
          <p:cNvPr id="2" name="Title 1"/>
          <p:cNvSpPr>
            <a:spLocks noGrp="1"/>
          </p:cNvSpPr>
          <p:nvPr>
            <p:ph type="title"/>
          </p:nvPr>
        </p:nvSpPr>
        <p:spPr/>
        <p:txBody>
          <a:bodyPr>
            <a:normAutofit/>
          </a:bodyPr>
          <a:lstStyle/>
          <a:p>
            <a:pPr algn="ctr"/>
            <a:r>
              <a:rPr lang="en-US" sz="4000" dirty="0" smtClean="0"/>
              <a:t>Yoga for Flexibility and Mobility</a:t>
            </a:r>
            <a:endParaRPr lang="en-US" sz="4000" dirty="0"/>
          </a:p>
        </p:txBody>
      </p:sp>
      <p:sp>
        <p:nvSpPr>
          <p:cNvPr id="5" name="Rectangle 4"/>
          <p:cNvSpPr/>
          <p:nvPr/>
        </p:nvSpPr>
        <p:spPr>
          <a:xfrm>
            <a:off x="1569762" y="6075235"/>
            <a:ext cx="6004470" cy="400110"/>
          </a:xfrm>
          <a:prstGeom prst="rect">
            <a:avLst/>
          </a:prstGeom>
        </p:spPr>
        <p:txBody>
          <a:bodyPr wrap="square">
            <a:spAutoFit/>
          </a:bodyPr>
          <a:lstStyle/>
          <a:p>
            <a:pPr algn="ctr"/>
            <a:r>
              <a:rPr lang="en-US" sz="2000" b="1" i="1" dirty="0" smtClean="0">
                <a:solidFill>
                  <a:srgbClr val="002060"/>
                </a:solidFill>
              </a:rPr>
              <a:t>Yoga brings us into and through all planes of motion</a:t>
            </a:r>
            <a:endParaRPr lang="en-US" sz="2000" b="1" i="1" dirty="0">
              <a:solidFill>
                <a:srgbClr val="002060"/>
              </a:solidFill>
            </a:endParaRPr>
          </a:p>
        </p:txBody>
      </p:sp>
    </p:spTree>
    <p:extLst>
      <p:ext uri="{BB962C8B-B14F-4D97-AF65-F5344CB8AC3E}">
        <p14:creationId xmlns:p14="http://schemas.microsoft.com/office/powerpoint/2010/main" val="110226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Multi-Directional Flow Sequence</a:t>
            </a:r>
            <a:endParaRPr lang="en-US" sz="40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28712" y="1972910"/>
            <a:ext cx="2170489" cy="18087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419" y="1972909"/>
            <a:ext cx="2167146" cy="180595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583" y="1972909"/>
            <a:ext cx="2166311" cy="180525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2241" y="3866555"/>
            <a:ext cx="2165486" cy="1804571"/>
          </a:xfrm>
          <a:prstGeom prst="rect">
            <a:avLst/>
          </a:prstGeom>
        </p:spPr>
      </p:pic>
      <p:pic>
        <p:nvPicPr>
          <p:cNvPr id="9" name="Picture 8"/>
          <p:cNvPicPr preferRelativeResize="0">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3716" y="3906206"/>
            <a:ext cx="2165485" cy="180457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2583" y="3906206"/>
            <a:ext cx="2166310" cy="1805257"/>
          </a:xfrm>
          <a:prstGeom prst="rect">
            <a:avLst/>
          </a:prstGeom>
        </p:spPr>
      </p:pic>
      <p:sp>
        <p:nvSpPr>
          <p:cNvPr id="3" name="TextBox 2"/>
          <p:cNvSpPr txBox="1"/>
          <p:nvPr/>
        </p:nvSpPr>
        <p:spPr>
          <a:xfrm>
            <a:off x="3679306" y="1602926"/>
            <a:ext cx="1692212" cy="300082"/>
          </a:xfrm>
          <a:prstGeom prst="rect">
            <a:avLst/>
          </a:prstGeom>
          <a:noFill/>
        </p:spPr>
        <p:txBody>
          <a:bodyPr wrap="square" rtlCol="0">
            <a:spAutoFit/>
          </a:bodyPr>
          <a:lstStyle/>
          <a:p>
            <a:pPr algn="ctr"/>
            <a:r>
              <a:rPr lang="en-US" sz="1350" dirty="0"/>
              <a:t>Twisting Lunge</a:t>
            </a:r>
          </a:p>
        </p:txBody>
      </p:sp>
      <p:sp>
        <p:nvSpPr>
          <p:cNvPr id="11" name="TextBox 10"/>
          <p:cNvSpPr txBox="1"/>
          <p:nvPr/>
        </p:nvSpPr>
        <p:spPr>
          <a:xfrm>
            <a:off x="1308878" y="1584494"/>
            <a:ext cx="1692212" cy="300082"/>
          </a:xfrm>
          <a:prstGeom prst="rect">
            <a:avLst/>
          </a:prstGeom>
          <a:noFill/>
        </p:spPr>
        <p:txBody>
          <a:bodyPr wrap="square" rtlCol="0">
            <a:spAutoFit/>
          </a:bodyPr>
          <a:lstStyle/>
          <a:p>
            <a:pPr algn="ctr"/>
            <a:r>
              <a:rPr lang="en-US" sz="1350" dirty="0"/>
              <a:t>Down Dog</a:t>
            </a:r>
          </a:p>
        </p:txBody>
      </p:sp>
      <p:sp>
        <p:nvSpPr>
          <p:cNvPr id="12" name="TextBox 11"/>
          <p:cNvSpPr txBox="1"/>
          <p:nvPr/>
        </p:nvSpPr>
        <p:spPr>
          <a:xfrm>
            <a:off x="5969632" y="1613268"/>
            <a:ext cx="1692212" cy="300082"/>
          </a:xfrm>
          <a:prstGeom prst="rect">
            <a:avLst/>
          </a:prstGeom>
          <a:noFill/>
        </p:spPr>
        <p:txBody>
          <a:bodyPr wrap="square" rtlCol="0">
            <a:spAutoFit/>
          </a:bodyPr>
          <a:lstStyle/>
          <a:p>
            <a:pPr algn="ctr"/>
            <a:r>
              <a:rPr lang="en-US" sz="1350" dirty="0"/>
              <a:t>Side Angle</a:t>
            </a:r>
          </a:p>
        </p:txBody>
      </p:sp>
      <p:sp>
        <p:nvSpPr>
          <p:cNvPr id="13" name="TextBox 12"/>
          <p:cNvSpPr txBox="1"/>
          <p:nvPr/>
        </p:nvSpPr>
        <p:spPr>
          <a:xfrm>
            <a:off x="3679306" y="5839502"/>
            <a:ext cx="1692212" cy="300082"/>
          </a:xfrm>
          <a:prstGeom prst="rect">
            <a:avLst/>
          </a:prstGeom>
          <a:noFill/>
        </p:spPr>
        <p:txBody>
          <a:bodyPr wrap="square" rtlCol="0">
            <a:spAutoFit/>
          </a:bodyPr>
          <a:lstStyle/>
          <a:p>
            <a:pPr algn="ctr"/>
            <a:r>
              <a:rPr lang="en-US" sz="1350" dirty="0"/>
              <a:t>3-Legged Dog</a:t>
            </a:r>
          </a:p>
        </p:txBody>
      </p:sp>
      <p:sp>
        <p:nvSpPr>
          <p:cNvPr id="14" name="TextBox 13"/>
          <p:cNvSpPr txBox="1"/>
          <p:nvPr/>
        </p:nvSpPr>
        <p:spPr>
          <a:xfrm>
            <a:off x="1308878" y="5839502"/>
            <a:ext cx="1692212" cy="300082"/>
          </a:xfrm>
          <a:prstGeom prst="rect">
            <a:avLst/>
          </a:prstGeom>
          <a:noFill/>
        </p:spPr>
        <p:txBody>
          <a:bodyPr wrap="square" rtlCol="0">
            <a:spAutoFit/>
          </a:bodyPr>
          <a:lstStyle/>
          <a:p>
            <a:pPr algn="ctr"/>
            <a:r>
              <a:rPr lang="en-US" sz="1350" dirty="0"/>
              <a:t>Pyramid</a:t>
            </a:r>
          </a:p>
        </p:txBody>
      </p:sp>
      <p:sp>
        <p:nvSpPr>
          <p:cNvPr id="15" name="TextBox 14"/>
          <p:cNvSpPr txBox="1"/>
          <p:nvPr/>
        </p:nvSpPr>
        <p:spPr>
          <a:xfrm>
            <a:off x="5969632" y="5839502"/>
            <a:ext cx="1692212" cy="300082"/>
          </a:xfrm>
          <a:prstGeom prst="rect">
            <a:avLst/>
          </a:prstGeom>
          <a:noFill/>
        </p:spPr>
        <p:txBody>
          <a:bodyPr wrap="square" rtlCol="0">
            <a:spAutoFit/>
          </a:bodyPr>
          <a:lstStyle/>
          <a:p>
            <a:pPr algn="ctr"/>
            <a:r>
              <a:rPr lang="en-US" sz="1350" dirty="0"/>
              <a:t>Down Dog</a:t>
            </a:r>
          </a:p>
        </p:txBody>
      </p:sp>
    </p:spTree>
    <p:extLst>
      <p:ext uri="{BB962C8B-B14F-4D97-AF65-F5344CB8AC3E}">
        <p14:creationId xmlns:p14="http://schemas.microsoft.com/office/powerpoint/2010/main" val="2885947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943" y="374363"/>
            <a:ext cx="7998114" cy="1325563"/>
          </a:xfrm>
        </p:spPr>
        <p:txBody>
          <a:bodyPr>
            <a:normAutofit/>
          </a:bodyPr>
          <a:lstStyle/>
          <a:p>
            <a:pPr algn="ctr"/>
            <a:r>
              <a:rPr lang="en-US" sz="4000" dirty="0" smtClean="0"/>
              <a:t>Yoga for Injury Prevention</a:t>
            </a:r>
            <a:endParaRPr lang="en-US" sz="4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17" t="7970" r="4758" b="10971"/>
          <a:stretch/>
        </p:blipFill>
        <p:spPr>
          <a:xfrm>
            <a:off x="1261264" y="1579417"/>
            <a:ext cx="6682008" cy="5170585"/>
          </a:xfrm>
          <a:prstGeom prst="rect">
            <a:avLst/>
          </a:prstGeom>
          <a:ln>
            <a:solidFill>
              <a:schemeClr val="tx1"/>
            </a:solidFill>
          </a:ln>
        </p:spPr>
      </p:pic>
      <p:cxnSp>
        <p:nvCxnSpPr>
          <p:cNvPr id="6" name="Straight Arrow Connector 5"/>
          <p:cNvCxnSpPr/>
          <p:nvPr/>
        </p:nvCxnSpPr>
        <p:spPr>
          <a:xfrm flipH="1">
            <a:off x="7617663" y="2388870"/>
            <a:ext cx="639502" cy="51611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6777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Muscle Imbalances in Athletes</a:t>
            </a:r>
            <a:endParaRPr lang="en-US" sz="4000" dirty="0"/>
          </a:p>
        </p:txBody>
      </p:sp>
      <p:pic>
        <p:nvPicPr>
          <p:cNvPr id="4" name="Picture 3"/>
          <p:cNvPicPr>
            <a:picLocks noChangeAspect="1"/>
          </p:cNvPicPr>
          <p:nvPr/>
        </p:nvPicPr>
        <p:blipFill>
          <a:blip r:embed="rId2"/>
          <a:stretch>
            <a:fillRect/>
          </a:stretch>
        </p:blipFill>
        <p:spPr>
          <a:xfrm>
            <a:off x="840026" y="1290834"/>
            <a:ext cx="7695440" cy="4832183"/>
          </a:xfrm>
          <a:prstGeom prst="rect">
            <a:avLst/>
          </a:prstGeom>
        </p:spPr>
      </p:pic>
      <p:sp>
        <p:nvSpPr>
          <p:cNvPr id="6" name="TextBox 5"/>
          <p:cNvSpPr txBox="1"/>
          <p:nvPr/>
        </p:nvSpPr>
        <p:spPr>
          <a:xfrm>
            <a:off x="115746" y="6123017"/>
            <a:ext cx="9144000" cy="677108"/>
          </a:xfrm>
          <a:prstGeom prst="rect">
            <a:avLst/>
          </a:prstGeom>
          <a:noFill/>
        </p:spPr>
        <p:txBody>
          <a:bodyPr wrap="square" rtlCol="0">
            <a:spAutoFit/>
          </a:bodyPr>
          <a:lstStyle/>
          <a:p>
            <a:r>
              <a:rPr lang="en-US" sz="1900" b="1" dirty="0" smtClean="0"/>
              <a:t>Upper </a:t>
            </a:r>
            <a:r>
              <a:rPr lang="en-US" sz="1900" b="1" dirty="0"/>
              <a:t>Crossed Syndrome: </a:t>
            </a:r>
            <a:r>
              <a:rPr lang="en-US" sz="1900" dirty="0"/>
              <a:t>O</a:t>
            </a:r>
            <a:r>
              <a:rPr lang="en-US" sz="1900" dirty="0" smtClean="0"/>
              <a:t>ver-/underactive muscles in neck</a:t>
            </a:r>
            <a:r>
              <a:rPr lang="en-US" sz="1900" dirty="0"/>
              <a:t>, chest, </a:t>
            </a:r>
            <a:r>
              <a:rPr lang="en-US" sz="1900" dirty="0" smtClean="0"/>
              <a:t>shoulders; </a:t>
            </a:r>
          </a:p>
          <a:p>
            <a:r>
              <a:rPr lang="en-US" sz="1900" b="1" dirty="0" smtClean="0"/>
              <a:t>Lower </a:t>
            </a:r>
            <a:r>
              <a:rPr lang="en-US" sz="1900" b="1" dirty="0"/>
              <a:t>Crossed Syndrome: </a:t>
            </a:r>
            <a:r>
              <a:rPr lang="en-US" sz="1900" dirty="0" smtClean="0"/>
              <a:t>Over-/</a:t>
            </a:r>
            <a:r>
              <a:rPr lang="en-US" sz="1900" dirty="0"/>
              <a:t>underactive </a:t>
            </a:r>
            <a:r>
              <a:rPr lang="en-US" sz="1900" dirty="0" smtClean="0"/>
              <a:t>muscles in </a:t>
            </a:r>
            <a:r>
              <a:rPr lang="en-US" sz="1900" dirty="0"/>
              <a:t>low back, abs, glutes, </a:t>
            </a:r>
            <a:r>
              <a:rPr lang="en-US" sz="1900" dirty="0" smtClean="0"/>
              <a:t>hip flexors</a:t>
            </a:r>
            <a:endParaRPr lang="en-US" sz="1900" dirty="0"/>
          </a:p>
        </p:txBody>
      </p:sp>
    </p:spTree>
    <p:extLst>
      <p:ext uri="{BB962C8B-B14F-4D97-AF65-F5344CB8AC3E}">
        <p14:creationId xmlns:p14="http://schemas.microsoft.com/office/powerpoint/2010/main" val="2967941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Yoga Sequence for Muscle Imbalances</a:t>
            </a:r>
            <a:endParaRPr lang="en-US" sz="4000" dirty="0"/>
          </a:p>
        </p:txBody>
      </p:sp>
      <p:sp>
        <p:nvSpPr>
          <p:cNvPr id="3" name="Content Placeholder 2"/>
          <p:cNvSpPr>
            <a:spLocks noGrp="1"/>
          </p:cNvSpPr>
          <p:nvPr>
            <p:ph idx="1"/>
          </p:nvPr>
        </p:nvSpPr>
        <p:spPr/>
        <p:txBody>
          <a:bodyPr/>
          <a:lstStyle/>
          <a:p>
            <a:r>
              <a:rPr lang="en-US" dirty="0" smtClean="0"/>
              <a:t>Chest expansion</a:t>
            </a:r>
          </a:p>
          <a:p>
            <a:r>
              <a:rPr lang="en-US" dirty="0" smtClean="0"/>
              <a:t>Low lunge</a:t>
            </a:r>
          </a:p>
          <a:p>
            <a:r>
              <a:rPr lang="en-US" dirty="0" smtClean="0"/>
              <a:t>Cat/cow</a:t>
            </a:r>
          </a:p>
          <a:p>
            <a:r>
              <a:rPr lang="en-US" dirty="0" smtClean="0"/>
              <a:t>Triangle</a:t>
            </a:r>
          </a:p>
          <a:p>
            <a:r>
              <a:rPr lang="en-US" dirty="0" smtClean="0"/>
              <a:t>Prayer twist lunge</a:t>
            </a:r>
          </a:p>
          <a:p>
            <a:r>
              <a:rPr lang="en-US" dirty="0" smtClean="0"/>
              <a:t>Child’s pose</a:t>
            </a:r>
          </a:p>
          <a:p>
            <a:r>
              <a:rPr lang="en-US" dirty="0" smtClean="0"/>
              <a:t>Locust</a:t>
            </a:r>
          </a:p>
          <a:p>
            <a:r>
              <a:rPr lang="en-US" dirty="0"/>
              <a:t>B</a:t>
            </a:r>
            <a:r>
              <a:rPr lang="en-US" dirty="0" smtClean="0"/>
              <a:t>ridge</a:t>
            </a:r>
            <a:endParaRPr lang="en-US" dirty="0"/>
          </a:p>
        </p:txBody>
      </p:sp>
    </p:spTree>
    <p:extLst>
      <p:ext uri="{BB962C8B-B14F-4D97-AF65-F5344CB8AC3E}">
        <p14:creationId xmlns:p14="http://schemas.microsoft.com/office/powerpoint/2010/main" val="8587293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2372</TotalTime>
  <Words>669</Words>
  <Application>Microsoft Office PowerPoint</Application>
  <PresentationFormat>On-screen Show (4:3)</PresentationFormat>
  <Paragraphs>119</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Yoga Provides Balance for the Athlete</vt:lpstr>
      <vt:lpstr>PowerPoint Presentation</vt:lpstr>
      <vt:lpstr>Yoga Provides Balance for the Athlete</vt:lpstr>
      <vt:lpstr>Yoga for Flexibility and Mobility</vt:lpstr>
      <vt:lpstr>Multi-Directional Flow Sequence</vt:lpstr>
      <vt:lpstr>Yoga for Injury Prevention</vt:lpstr>
      <vt:lpstr>Muscle Imbalances in Athletes</vt:lpstr>
      <vt:lpstr>Yoga Sequence for Muscle Imbalances</vt:lpstr>
      <vt:lpstr>Breath Practices for Athletes</vt:lpstr>
      <vt:lpstr>Breath Practices for Athletes</vt:lpstr>
      <vt:lpstr>Exercise and Stress</vt:lpstr>
      <vt:lpstr>Cortisol Levels</vt:lpstr>
      <vt:lpstr>PowerPoint Presentation</vt:lpstr>
      <vt:lpstr>Healthy Cortisol Levels</vt:lpstr>
      <vt:lpstr>Example Meditations for Athletes</vt:lpstr>
      <vt:lpstr>Muscle Proprioceptors</vt:lpstr>
      <vt:lpstr>Proprioceptive Neuromuscular Facilitation</vt:lpstr>
      <vt:lpstr>Proprioceptive Neuromuscular Facilitation</vt:lpstr>
    </vt:vector>
  </TitlesOfParts>
  <Company>North Carolina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Harrington</dc:creator>
  <cp:lastModifiedBy>Renee Harrington</cp:lastModifiedBy>
  <cp:revision>16</cp:revision>
  <dcterms:created xsi:type="dcterms:W3CDTF">2021-02-05T19:32:38Z</dcterms:created>
  <dcterms:modified xsi:type="dcterms:W3CDTF">2021-02-17T13:59:19Z</dcterms:modified>
</cp:coreProperties>
</file>